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0"/>
  </p:notesMasterIdLst>
  <p:handoutMasterIdLst>
    <p:handoutMasterId r:id="rId21"/>
  </p:handoutMasterIdLst>
  <p:sldIdLst>
    <p:sldId id="256" r:id="rId2"/>
    <p:sldId id="257" r:id="rId3"/>
    <p:sldId id="274" r:id="rId4"/>
    <p:sldId id="258" r:id="rId5"/>
    <p:sldId id="259" r:id="rId6"/>
    <p:sldId id="260" r:id="rId7"/>
    <p:sldId id="261" r:id="rId8"/>
    <p:sldId id="262" r:id="rId9"/>
    <p:sldId id="263" r:id="rId10"/>
    <p:sldId id="264" r:id="rId11"/>
    <p:sldId id="265" r:id="rId12"/>
    <p:sldId id="266" r:id="rId13"/>
    <p:sldId id="276" r:id="rId14"/>
    <p:sldId id="267" r:id="rId15"/>
    <p:sldId id="268" r:id="rId16"/>
    <p:sldId id="272" r:id="rId17"/>
    <p:sldId id="273" r:id="rId18"/>
    <p:sldId id="275"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8" d="100"/>
          <a:sy n="68" d="100"/>
        </p:scale>
        <p:origin x="-3258" y="-12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AA90E319-B115-4080-81F8-D78C9820C7D7}" type="datetimeFigureOut">
              <a:rPr lang="en-US" smtClean="0"/>
              <a:t>10/16/2014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B4A404A4-E2F6-4DF3-BF1E-732C10561215}" type="slidenum">
              <a:rPr lang="en-US" smtClean="0"/>
              <a:t>‹#›</a:t>
            </a:fld>
            <a:endParaRPr lang="en-US"/>
          </a:p>
        </p:txBody>
      </p:sp>
    </p:spTree>
    <p:extLst>
      <p:ext uri="{BB962C8B-B14F-4D97-AF65-F5344CB8AC3E}">
        <p14:creationId xmlns:p14="http://schemas.microsoft.com/office/powerpoint/2010/main" val="152121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8595079-DAF8-4476-9A20-9F5B337E522A}" type="datetimeFigureOut">
              <a:rPr lang="en-US" smtClean="0"/>
              <a:t>10/16/2014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761B38B-8F22-414B-B08E-2821772A8785}" type="slidenum">
              <a:rPr lang="en-US" smtClean="0"/>
              <a:t>‹#›</a:t>
            </a:fld>
            <a:endParaRPr lang="en-US"/>
          </a:p>
        </p:txBody>
      </p:sp>
    </p:spTree>
    <p:extLst>
      <p:ext uri="{BB962C8B-B14F-4D97-AF65-F5344CB8AC3E}">
        <p14:creationId xmlns:p14="http://schemas.microsoft.com/office/powerpoint/2010/main" val="3622449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1B38B-8F22-414B-B08E-2821772A8785}" type="slidenum">
              <a:rPr lang="en-US" smtClean="0"/>
              <a:t>1</a:t>
            </a:fld>
            <a:endParaRPr lang="en-US"/>
          </a:p>
        </p:txBody>
      </p:sp>
    </p:spTree>
    <p:extLst>
      <p:ext uri="{BB962C8B-B14F-4D97-AF65-F5344CB8AC3E}">
        <p14:creationId xmlns:p14="http://schemas.microsoft.com/office/powerpoint/2010/main" val="2824913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1B38B-8F22-414B-B08E-2821772A8785}" type="slidenum">
              <a:rPr lang="en-US" smtClean="0"/>
              <a:t>10</a:t>
            </a:fld>
            <a:endParaRPr lang="en-US"/>
          </a:p>
        </p:txBody>
      </p:sp>
    </p:spTree>
    <p:extLst>
      <p:ext uri="{BB962C8B-B14F-4D97-AF65-F5344CB8AC3E}">
        <p14:creationId xmlns:p14="http://schemas.microsoft.com/office/powerpoint/2010/main" val="20610211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1B38B-8F22-414B-B08E-2821772A8785}" type="slidenum">
              <a:rPr lang="en-US" smtClean="0"/>
              <a:t>11</a:t>
            </a:fld>
            <a:endParaRPr lang="en-US"/>
          </a:p>
        </p:txBody>
      </p:sp>
    </p:spTree>
    <p:extLst>
      <p:ext uri="{BB962C8B-B14F-4D97-AF65-F5344CB8AC3E}">
        <p14:creationId xmlns:p14="http://schemas.microsoft.com/office/powerpoint/2010/main" val="4251125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1B38B-8F22-414B-B08E-2821772A8785}" type="slidenum">
              <a:rPr lang="en-US" smtClean="0"/>
              <a:t>12</a:t>
            </a:fld>
            <a:endParaRPr lang="en-US"/>
          </a:p>
        </p:txBody>
      </p:sp>
    </p:spTree>
    <p:extLst>
      <p:ext uri="{BB962C8B-B14F-4D97-AF65-F5344CB8AC3E}">
        <p14:creationId xmlns:p14="http://schemas.microsoft.com/office/powerpoint/2010/main" val="6311780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61B38B-8F22-414B-B08E-2821772A8785}" type="slidenum">
              <a:rPr lang="en-US" smtClean="0"/>
              <a:t>13</a:t>
            </a:fld>
            <a:endParaRPr lang="en-US"/>
          </a:p>
        </p:txBody>
      </p:sp>
    </p:spTree>
    <p:extLst>
      <p:ext uri="{BB962C8B-B14F-4D97-AF65-F5344CB8AC3E}">
        <p14:creationId xmlns:p14="http://schemas.microsoft.com/office/powerpoint/2010/main" val="4810339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1B38B-8F22-414B-B08E-2821772A8785}" type="slidenum">
              <a:rPr lang="en-US" smtClean="0"/>
              <a:t>14</a:t>
            </a:fld>
            <a:endParaRPr lang="en-US"/>
          </a:p>
        </p:txBody>
      </p:sp>
    </p:spTree>
    <p:extLst>
      <p:ext uri="{BB962C8B-B14F-4D97-AF65-F5344CB8AC3E}">
        <p14:creationId xmlns:p14="http://schemas.microsoft.com/office/powerpoint/2010/main" val="25313785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1B38B-8F22-414B-B08E-2821772A8785}" type="slidenum">
              <a:rPr lang="en-US" smtClean="0"/>
              <a:t>15</a:t>
            </a:fld>
            <a:endParaRPr lang="en-US"/>
          </a:p>
        </p:txBody>
      </p:sp>
    </p:spTree>
    <p:extLst>
      <p:ext uri="{BB962C8B-B14F-4D97-AF65-F5344CB8AC3E}">
        <p14:creationId xmlns:p14="http://schemas.microsoft.com/office/powerpoint/2010/main" val="17828448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1B38B-8F22-414B-B08E-2821772A8785}" type="slidenum">
              <a:rPr lang="en-US" smtClean="0"/>
              <a:t>16</a:t>
            </a:fld>
            <a:endParaRPr lang="en-US"/>
          </a:p>
        </p:txBody>
      </p:sp>
    </p:spTree>
    <p:extLst>
      <p:ext uri="{BB962C8B-B14F-4D97-AF65-F5344CB8AC3E}">
        <p14:creationId xmlns:p14="http://schemas.microsoft.com/office/powerpoint/2010/main" val="28993159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1B38B-8F22-414B-B08E-2821772A8785}" type="slidenum">
              <a:rPr lang="en-US" smtClean="0"/>
              <a:t>17</a:t>
            </a:fld>
            <a:endParaRPr lang="en-US"/>
          </a:p>
        </p:txBody>
      </p:sp>
    </p:spTree>
    <p:extLst>
      <p:ext uri="{BB962C8B-B14F-4D97-AF65-F5344CB8AC3E}">
        <p14:creationId xmlns:p14="http://schemas.microsoft.com/office/powerpoint/2010/main" val="15774865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1B38B-8F22-414B-B08E-2821772A8785}" type="slidenum">
              <a:rPr lang="en-US" smtClean="0"/>
              <a:t>18</a:t>
            </a:fld>
            <a:endParaRPr lang="en-US"/>
          </a:p>
        </p:txBody>
      </p:sp>
    </p:spTree>
    <p:extLst>
      <p:ext uri="{BB962C8B-B14F-4D97-AF65-F5344CB8AC3E}">
        <p14:creationId xmlns:p14="http://schemas.microsoft.com/office/powerpoint/2010/main" val="3892202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1B38B-8F22-414B-B08E-2821772A8785}" type="slidenum">
              <a:rPr lang="en-US" smtClean="0"/>
              <a:t>2</a:t>
            </a:fld>
            <a:endParaRPr lang="en-US"/>
          </a:p>
        </p:txBody>
      </p:sp>
    </p:spTree>
    <p:extLst>
      <p:ext uri="{BB962C8B-B14F-4D97-AF65-F5344CB8AC3E}">
        <p14:creationId xmlns:p14="http://schemas.microsoft.com/office/powerpoint/2010/main" val="2312038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1B38B-8F22-414B-B08E-2821772A8785}" type="slidenum">
              <a:rPr lang="en-US" smtClean="0"/>
              <a:t>3</a:t>
            </a:fld>
            <a:endParaRPr lang="en-US"/>
          </a:p>
        </p:txBody>
      </p:sp>
    </p:spTree>
    <p:extLst>
      <p:ext uri="{BB962C8B-B14F-4D97-AF65-F5344CB8AC3E}">
        <p14:creationId xmlns:p14="http://schemas.microsoft.com/office/powerpoint/2010/main" val="3506429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1B38B-8F22-414B-B08E-2821772A8785}" type="slidenum">
              <a:rPr lang="en-US" smtClean="0"/>
              <a:t>4</a:t>
            </a:fld>
            <a:endParaRPr lang="en-US"/>
          </a:p>
        </p:txBody>
      </p:sp>
    </p:spTree>
    <p:extLst>
      <p:ext uri="{BB962C8B-B14F-4D97-AF65-F5344CB8AC3E}">
        <p14:creationId xmlns:p14="http://schemas.microsoft.com/office/powerpoint/2010/main" val="139781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1B38B-8F22-414B-B08E-2821772A8785}" type="slidenum">
              <a:rPr lang="en-US" smtClean="0"/>
              <a:t>5</a:t>
            </a:fld>
            <a:endParaRPr lang="en-US"/>
          </a:p>
        </p:txBody>
      </p:sp>
    </p:spTree>
    <p:extLst>
      <p:ext uri="{BB962C8B-B14F-4D97-AF65-F5344CB8AC3E}">
        <p14:creationId xmlns:p14="http://schemas.microsoft.com/office/powerpoint/2010/main" val="3333749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1B38B-8F22-414B-B08E-2821772A8785}" type="slidenum">
              <a:rPr lang="en-US" smtClean="0"/>
              <a:t>6</a:t>
            </a:fld>
            <a:endParaRPr lang="en-US"/>
          </a:p>
        </p:txBody>
      </p:sp>
    </p:spTree>
    <p:extLst>
      <p:ext uri="{BB962C8B-B14F-4D97-AF65-F5344CB8AC3E}">
        <p14:creationId xmlns:p14="http://schemas.microsoft.com/office/powerpoint/2010/main" val="73847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1B38B-8F22-414B-B08E-2821772A8785}" type="slidenum">
              <a:rPr lang="en-US" smtClean="0"/>
              <a:t>7</a:t>
            </a:fld>
            <a:endParaRPr lang="en-US"/>
          </a:p>
        </p:txBody>
      </p:sp>
    </p:spTree>
    <p:extLst>
      <p:ext uri="{BB962C8B-B14F-4D97-AF65-F5344CB8AC3E}">
        <p14:creationId xmlns:p14="http://schemas.microsoft.com/office/powerpoint/2010/main" val="3786511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1B38B-8F22-414B-B08E-2821772A8785}" type="slidenum">
              <a:rPr lang="en-US" smtClean="0"/>
              <a:t>8</a:t>
            </a:fld>
            <a:endParaRPr lang="en-US"/>
          </a:p>
        </p:txBody>
      </p:sp>
    </p:spTree>
    <p:extLst>
      <p:ext uri="{BB962C8B-B14F-4D97-AF65-F5344CB8AC3E}">
        <p14:creationId xmlns:p14="http://schemas.microsoft.com/office/powerpoint/2010/main" val="553972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61B38B-8F22-414B-B08E-2821772A8785}" type="slidenum">
              <a:rPr lang="en-US" smtClean="0"/>
              <a:t>9</a:t>
            </a:fld>
            <a:endParaRPr lang="en-US"/>
          </a:p>
        </p:txBody>
      </p:sp>
    </p:spTree>
    <p:extLst>
      <p:ext uri="{BB962C8B-B14F-4D97-AF65-F5344CB8AC3E}">
        <p14:creationId xmlns:p14="http://schemas.microsoft.com/office/powerpoint/2010/main" val="717788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B087066A-C3FF-4AED-B679-ED41BE35BBE6}" type="datetimeFigureOut">
              <a:rPr lang="en-US" smtClean="0"/>
              <a:t>10/16/2014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9F9FE0A-DF1A-4A45-8A6D-D428C22C54E1}"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87066A-C3FF-4AED-B679-ED41BE35BBE6}" type="datetimeFigureOut">
              <a:rPr lang="en-US" smtClean="0"/>
              <a:t>10/16/2014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F9FE0A-DF1A-4A45-8A6D-D428C22C54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87066A-C3FF-4AED-B679-ED41BE35BBE6}" type="datetimeFigureOut">
              <a:rPr lang="en-US" smtClean="0"/>
              <a:t>10/16/2014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F9FE0A-DF1A-4A45-8A6D-D428C22C54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87066A-C3FF-4AED-B679-ED41BE35BBE6}" type="datetimeFigureOut">
              <a:rPr lang="en-US" smtClean="0"/>
              <a:t>10/16/2014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F9FE0A-DF1A-4A45-8A6D-D428C22C54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087066A-C3FF-4AED-B679-ED41BE35BBE6}" type="datetimeFigureOut">
              <a:rPr lang="en-US" smtClean="0"/>
              <a:t>10/16/2014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9F9FE0A-DF1A-4A45-8A6D-D428C22C54E1}"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87066A-C3FF-4AED-B679-ED41BE35BBE6}" type="datetimeFigureOut">
              <a:rPr lang="en-US" smtClean="0"/>
              <a:t>10/16/2014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F9FE0A-DF1A-4A45-8A6D-D428C22C54E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087066A-C3FF-4AED-B679-ED41BE35BBE6}" type="datetimeFigureOut">
              <a:rPr lang="en-US" smtClean="0"/>
              <a:t>10/16/2014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9F9FE0A-DF1A-4A45-8A6D-D428C22C54E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087066A-C3FF-4AED-B679-ED41BE35BBE6}" type="datetimeFigureOut">
              <a:rPr lang="en-US" smtClean="0"/>
              <a:t>10/16/2014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9F9FE0A-DF1A-4A45-8A6D-D428C22C54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B087066A-C3FF-4AED-B679-ED41BE35BBE6}" type="datetimeFigureOut">
              <a:rPr lang="en-US" smtClean="0"/>
              <a:t>10/16/2014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9F9FE0A-DF1A-4A45-8A6D-D428C22C54E1}"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87066A-C3FF-4AED-B679-ED41BE35BBE6}" type="datetimeFigureOut">
              <a:rPr lang="en-US" smtClean="0"/>
              <a:t>10/16/2014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F9FE0A-DF1A-4A45-8A6D-D428C22C54E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B087066A-C3FF-4AED-B679-ED41BE35BBE6}" type="datetimeFigureOut">
              <a:rPr lang="en-US" smtClean="0"/>
              <a:t>10/16/2014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9F9FE0A-DF1A-4A45-8A6D-D428C22C54E1}"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087066A-C3FF-4AED-B679-ED41BE35BBE6}" type="datetimeFigureOut">
              <a:rPr lang="en-US" smtClean="0"/>
              <a:t>10/16/2014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9F9FE0A-DF1A-4A45-8A6D-D428C22C54E1}"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jdelangelo@fedcap.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hyperlink" Target="mailto:mcournoyer@fedcap.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514600"/>
            <a:ext cx="7406640" cy="1472184"/>
          </a:xfrm>
        </p:spPr>
        <p:txBody>
          <a:bodyPr>
            <a:normAutofit fontScale="90000"/>
          </a:bodyPr>
          <a:lstStyle/>
          <a:p>
            <a:r>
              <a:rPr lang="en-US" dirty="0" smtClean="0"/>
              <a:t>The Transition Series:</a:t>
            </a:r>
            <a:br>
              <a:rPr lang="en-US" dirty="0" smtClean="0"/>
            </a:br>
            <a:r>
              <a:rPr lang="en-US" dirty="0" smtClean="0"/>
              <a:t> Assessing Work Aptitudes and Attitudes of Students in Transition</a:t>
            </a:r>
            <a:endParaRPr lang="en-US" dirty="0"/>
          </a:p>
        </p:txBody>
      </p:sp>
      <p:sp>
        <p:nvSpPr>
          <p:cNvPr id="3" name="Subtitle 2"/>
          <p:cNvSpPr>
            <a:spLocks noGrp="1"/>
          </p:cNvSpPr>
          <p:nvPr>
            <p:ph type="subTitle" idx="1"/>
          </p:nvPr>
        </p:nvSpPr>
        <p:spPr>
          <a:xfrm>
            <a:off x="1524000" y="4038600"/>
            <a:ext cx="7406640" cy="1752600"/>
          </a:xfrm>
        </p:spPr>
        <p:txBody>
          <a:bodyPr>
            <a:normAutofit/>
          </a:bodyPr>
          <a:lstStyle/>
          <a:p>
            <a:r>
              <a:rPr lang="en-US" dirty="0" smtClean="0"/>
              <a:t>October 16</a:t>
            </a:r>
            <a:r>
              <a:rPr lang="en-US" baseline="30000" dirty="0" smtClean="0"/>
              <a:t>th</a:t>
            </a:r>
            <a:r>
              <a:rPr lang="en-US" dirty="0" smtClean="0"/>
              <a:t> 2014</a:t>
            </a:r>
          </a:p>
          <a:p>
            <a:r>
              <a:rPr lang="en-US" dirty="0" smtClean="0"/>
              <a:t>A Presentation by the Center for Excellence &amp; Advocacy</a:t>
            </a:r>
            <a:endParaRPr lang="en-US" dirty="0"/>
          </a:p>
        </p:txBody>
      </p:sp>
    </p:spTree>
    <p:extLst>
      <p:ext uri="{BB962C8B-B14F-4D97-AF65-F5344CB8AC3E}">
        <p14:creationId xmlns:p14="http://schemas.microsoft.com/office/powerpoint/2010/main" val="548495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Do Businesses Look For?</a:t>
            </a:r>
            <a:endParaRPr lang="en-US" dirty="0"/>
          </a:p>
        </p:txBody>
      </p:sp>
      <p:sp>
        <p:nvSpPr>
          <p:cNvPr id="3" name="Content Placeholder 2"/>
          <p:cNvSpPr>
            <a:spLocks noGrp="1"/>
          </p:cNvSpPr>
          <p:nvPr>
            <p:ph sz="half" idx="1"/>
          </p:nvPr>
        </p:nvSpPr>
        <p:spPr/>
        <p:txBody>
          <a:bodyPr>
            <a:normAutofit/>
          </a:bodyPr>
          <a:lstStyle/>
          <a:p>
            <a:endParaRPr lang="en-US" dirty="0" smtClean="0"/>
          </a:p>
          <a:p>
            <a:r>
              <a:rPr lang="en-US" dirty="0" smtClean="0"/>
              <a:t>Reliability</a:t>
            </a:r>
          </a:p>
          <a:p>
            <a:r>
              <a:rPr lang="en-US" dirty="0" smtClean="0"/>
              <a:t>Maturity</a:t>
            </a:r>
          </a:p>
          <a:p>
            <a:r>
              <a:rPr lang="en-US" dirty="0" smtClean="0"/>
              <a:t>Appropriate </a:t>
            </a:r>
            <a:r>
              <a:rPr lang="en-US" dirty="0"/>
              <a:t>A</a:t>
            </a:r>
            <a:r>
              <a:rPr lang="en-US" dirty="0" smtClean="0"/>
              <a:t>ppearance</a:t>
            </a:r>
          </a:p>
          <a:p>
            <a:r>
              <a:rPr lang="en-US" dirty="0" smtClean="0"/>
              <a:t>Cooperative</a:t>
            </a:r>
          </a:p>
          <a:p>
            <a:r>
              <a:rPr lang="en-US" dirty="0" smtClean="0"/>
              <a:t>Innovative</a:t>
            </a:r>
            <a:endParaRPr lang="en-US" dirty="0"/>
          </a:p>
        </p:txBody>
      </p:sp>
      <p:sp>
        <p:nvSpPr>
          <p:cNvPr id="4" name="Content Placeholder 3"/>
          <p:cNvSpPr>
            <a:spLocks noGrp="1"/>
          </p:cNvSpPr>
          <p:nvPr>
            <p:ph sz="half" idx="2"/>
          </p:nvPr>
        </p:nvSpPr>
        <p:spPr/>
        <p:txBody>
          <a:bodyPr>
            <a:normAutofit/>
          </a:bodyPr>
          <a:lstStyle/>
          <a:p>
            <a:endParaRPr lang="en-US" dirty="0" smtClean="0"/>
          </a:p>
          <a:p>
            <a:r>
              <a:rPr lang="en-US" dirty="0" smtClean="0"/>
              <a:t>Sense of Humor</a:t>
            </a:r>
          </a:p>
          <a:p>
            <a:r>
              <a:rPr lang="en-US" dirty="0" smtClean="0"/>
              <a:t>Promptness</a:t>
            </a:r>
          </a:p>
          <a:p>
            <a:r>
              <a:rPr lang="en-US" dirty="0" smtClean="0"/>
              <a:t>Ability to Articulate Oneself </a:t>
            </a:r>
          </a:p>
          <a:p>
            <a:r>
              <a:rPr lang="en-US" dirty="0" smtClean="0"/>
              <a:t>Appropriate Behavior</a:t>
            </a:r>
          </a:p>
          <a:p>
            <a:r>
              <a:rPr lang="en-US" dirty="0" smtClean="0"/>
              <a:t>Responsible </a:t>
            </a:r>
          </a:p>
          <a:p>
            <a:endParaRPr lang="en-US" dirty="0"/>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5105400"/>
            <a:ext cx="1524000" cy="152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9122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Workplace Literacy</a:t>
            </a:r>
            <a:endParaRPr lang="en-US" dirty="0"/>
          </a:p>
        </p:txBody>
      </p:sp>
      <p:sp>
        <p:nvSpPr>
          <p:cNvPr id="3" name="Content Placeholder 2"/>
          <p:cNvSpPr>
            <a:spLocks noGrp="1"/>
          </p:cNvSpPr>
          <p:nvPr>
            <p:ph idx="1"/>
          </p:nvPr>
        </p:nvSpPr>
        <p:spPr/>
        <p:txBody>
          <a:bodyPr>
            <a:normAutofit/>
          </a:bodyPr>
          <a:lstStyle/>
          <a:p>
            <a:r>
              <a:rPr lang="en-US" sz="3600" dirty="0" smtClean="0"/>
              <a:t>Problem Solving </a:t>
            </a:r>
            <a:r>
              <a:rPr lang="en-US" sz="3600" dirty="0"/>
              <a:t>W</a:t>
            </a:r>
            <a:r>
              <a:rPr lang="en-US" sz="3600" dirty="0" smtClean="0"/>
              <a:t>ork Habits</a:t>
            </a:r>
          </a:p>
          <a:p>
            <a:r>
              <a:rPr lang="en-US" sz="3600" dirty="0" smtClean="0"/>
              <a:t>Reading</a:t>
            </a:r>
          </a:p>
          <a:p>
            <a:r>
              <a:rPr lang="en-US" sz="3600" dirty="0" smtClean="0"/>
              <a:t>Computer</a:t>
            </a:r>
          </a:p>
          <a:p>
            <a:r>
              <a:rPr lang="en-US" sz="3600" dirty="0" smtClean="0"/>
              <a:t>Math</a:t>
            </a:r>
          </a:p>
          <a:p>
            <a:r>
              <a:rPr lang="en-US" sz="3600" dirty="0" smtClean="0"/>
              <a:t>Technical</a:t>
            </a:r>
          </a:p>
          <a:p>
            <a:r>
              <a:rPr lang="en-US" sz="3600" dirty="0" smtClean="0"/>
              <a:t>Collaborative</a:t>
            </a:r>
          </a:p>
          <a:p>
            <a:pPr marL="0" indent="0">
              <a:buNone/>
            </a:pPr>
            <a:endParaRPr lang="en-US" sz="3600" dirty="0" smtClean="0"/>
          </a:p>
          <a:p>
            <a:pPr marL="0" indent="0">
              <a:buNone/>
            </a:pPr>
            <a:r>
              <a:rPr lang="en-US" sz="1100" dirty="0" smtClean="0"/>
              <a:t>SOURCE: Marianne Mooney and Heidi Silver-</a:t>
            </a:r>
            <a:r>
              <a:rPr lang="en-US" sz="1100" dirty="0" err="1" smtClean="0"/>
              <a:t>Pacuilla</a:t>
            </a:r>
            <a:r>
              <a:rPr lang="en-US" sz="1100" dirty="0" smtClean="0"/>
              <a:t>, Literacy, Employment and Youth with Learning Disabilities   September 2010</a:t>
            </a:r>
            <a:endParaRPr lang="en-US" sz="1100" dirty="0"/>
          </a:p>
        </p:txBody>
      </p:sp>
      <p:pic>
        <p:nvPicPr>
          <p:cNvPr id="921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8963" y="3124200"/>
            <a:ext cx="1830155" cy="183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2515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Workplace Struggles for Students</a:t>
            </a:r>
            <a:endParaRPr lang="en-US" dirty="0"/>
          </a:p>
        </p:txBody>
      </p:sp>
      <p:sp>
        <p:nvSpPr>
          <p:cNvPr id="3" name="Content Placeholder 2"/>
          <p:cNvSpPr>
            <a:spLocks noGrp="1"/>
          </p:cNvSpPr>
          <p:nvPr>
            <p:ph idx="1"/>
          </p:nvPr>
        </p:nvSpPr>
        <p:spPr/>
        <p:txBody>
          <a:bodyPr>
            <a:normAutofit fontScale="25000" lnSpcReduction="20000"/>
          </a:bodyPr>
          <a:lstStyle/>
          <a:p>
            <a:r>
              <a:rPr lang="en-US" sz="9600" b="1" dirty="0" smtClean="0"/>
              <a:t>Time Management:</a:t>
            </a:r>
          </a:p>
          <a:p>
            <a:pPr lvl="1"/>
            <a:r>
              <a:rPr lang="en-US" sz="9200" dirty="0" smtClean="0"/>
              <a:t>Showing up on time</a:t>
            </a:r>
          </a:p>
          <a:p>
            <a:pPr lvl="1"/>
            <a:r>
              <a:rPr lang="en-US" sz="9200" dirty="0"/>
              <a:t>C</a:t>
            </a:r>
            <a:r>
              <a:rPr lang="en-US" sz="9200" dirty="0" smtClean="0"/>
              <a:t>ompleting tasks </a:t>
            </a:r>
          </a:p>
          <a:p>
            <a:r>
              <a:rPr lang="en-US" sz="10000" b="1" dirty="0" smtClean="0"/>
              <a:t>Social Skills:</a:t>
            </a:r>
          </a:p>
          <a:p>
            <a:pPr lvl="1"/>
            <a:r>
              <a:rPr lang="en-US" sz="9600" dirty="0" smtClean="0"/>
              <a:t> </a:t>
            </a:r>
            <a:r>
              <a:rPr lang="en-US" sz="9600" dirty="0"/>
              <a:t>I</a:t>
            </a:r>
            <a:r>
              <a:rPr lang="en-US" sz="9600" dirty="0" smtClean="0"/>
              <a:t>nteractions with unknown co-workers</a:t>
            </a:r>
          </a:p>
          <a:p>
            <a:pPr lvl="1"/>
            <a:r>
              <a:rPr lang="en-US" sz="9600" dirty="0" smtClean="0"/>
              <a:t>Not understanding the “joke”</a:t>
            </a:r>
          </a:p>
          <a:p>
            <a:pPr lvl="1"/>
            <a:r>
              <a:rPr lang="en-US" sz="9600" dirty="0"/>
              <a:t>P</a:t>
            </a:r>
            <a:r>
              <a:rPr lang="en-US" sz="9600" dirty="0" smtClean="0"/>
              <a:t>rofessional interactions</a:t>
            </a:r>
          </a:p>
          <a:p>
            <a:r>
              <a:rPr lang="en-US" sz="10000" b="1" dirty="0"/>
              <a:t>Order of Tasks: </a:t>
            </a:r>
          </a:p>
          <a:p>
            <a:pPr lvl="1"/>
            <a:r>
              <a:rPr lang="en-US" sz="9600" dirty="0"/>
              <a:t>Multi-step directions are difficult to </a:t>
            </a:r>
            <a:r>
              <a:rPr lang="en-US" sz="9600" dirty="0" smtClean="0"/>
              <a:t>follow</a:t>
            </a:r>
          </a:p>
          <a:p>
            <a:pPr lvl="1"/>
            <a:endParaRPr lang="en-US" sz="9600" dirty="0"/>
          </a:p>
          <a:p>
            <a:pPr lvl="1"/>
            <a:endParaRPr lang="en-US" sz="9600" dirty="0" smtClean="0"/>
          </a:p>
          <a:p>
            <a:pPr marL="0" lvl="0" indent="0">
              <a:buNone/>
            </a:pPr>
            <a:endParaRPr lang="en-US" sz="4800" dirty="0" smtClean="0">
              <a:solidFill>
                <a:prstClr val="black"/>
              </a:solidFill>
            </a:endParaRPr>
          </a:p>
          <a:p>
            <a:pPr marL="0" lvl="0" indent="0">
              <a:buNone/>
            </a:pPr>
            <a:endParaRPr lang="en-US" sz="4800" dirty="0">
              <a:solidFill>
                <a:prstClr val="black"/>
              </a:solidFill>
            </a:endParaRPr>
          </a:p>
          <a:p>
            <a:pPr marL="0" lvl="0" indent="0">
              <a:buNone/>
            </a:pPr>
            <a:r>
              <a:rPr lang="en-US" sz="4800" dirty="0" smtClean="0">
                <a:solidFill>
                  <a:prstClr val="black"/>
                </a:solidFill>
              </a:rPr>
              <a:t>SOURCE</a:t>
            </a:r>
            <a:r>
              <a:rPr lang="en-US" sz="4800" dirty="0">
                <a:solidFill>
                  <a:prstClr val="black"/>
                </a:solidFill>
              </a:rPr>
              <a:t>: Helping youth develop soft skills for Success  Navigating the road to work  NCWD</a:t>
            </a:r>
          </a:p>
          <a:p>
            <a:pPr lvl="1"/>
            <a:endParaRPr lang="en-US" sz="9600" dirty="0" smtClean="0"/>
          </a:p>
          <a:p>
            <a:pPr lvl="1"/>
            <a:endParaRPr lang="en-US" sz="9600" dirty="0"/>
          </a:p>
          <a:p>
            <a:pPr lvl="1"/>
            <a:endParaRPr lang="en-US" sz="9600" dirty="0" smtClean="0"/>
          </a:p>
          <a:p>
            <a:pPr marL="457200" lvl="1" indent="0">
              <a:buNone/>
            </a:pPr>
            <a:endParaRPr lang="en-US" sz="9600" dirty="0"/>
          </a:p>
          <a:p>
            <a:endParaRPr lang="en-US" sz="10000" dirty="0" smtClean="0"/>
          </a:p>
          <a:p>
            <a:endParaRPr lang="en-US" sz="9600" dirty="0"/>
          </a:p>
          <a:p>
            <a:pPr marL="0" indent="0">
              <a:buNone/>
            </a:pPr>
            <a:endParaRPr lang="en-US" sz="9600" dirty="0" smtClean="0"/>
          </a:p>
          <a:p>
            <a:endParaRPr lang="en-US" dirty="0" smtClean="0"/>
          </a:p>
          <a:p>
            <a:pPr marL="0" indent="0">
              <a:buNone/>
            </a:pPr>
            <a:endParaRPr lang="en-US" sz="4000" dirty="0" smtClean="0"/>
          </a:p>
          <a:p>
            <a:pPr marL="0" indent="0">
              <a:buNone/>
            </a:pPr>
            <a:endParaRPr lang="en-US" sz="4000" dirty="0"/>
          </a:p>
          <a:p>
            <a:pPr marL="0" indent="0">
              <a:buNone/>
            </a:pPr>
            <a:endParaRPr lang="en-US" sz="4000" dirty="0" smtClean="0"/>
          </a:p>
          <a:p>
            <a:pPr marL="0" indent="0">
              <a:buNone/>
            </a:pPr>
            <a:endParaRPr lang="en-US" sz="4000" dirty="0" smtClean="0"/>
          </a:p>
          <a:p>
            <a:pPr marL="0" indent="0">
              <a:buNone/>
            </a:pPr>
            <a:endParaRPr lang="en-US" sz="4000" dirty="0"/>
          </a:p>
          <a:p>
            <a:pPr marL="0" indent="0">
              <a:buNone/>
            </a:pPr>
            <a:endParaRPr lang="en-US" sz="4000" dirty="0" smtClean="0"/>
          </a:p>
          <a:p>
            <a:pPr marL="0" indent="0">
              <a:buNone/>
            </a:pPr>
            <a:r>
              <a:rPr lang="en-US" sz="4000" dirty="0" smtClean="0"/>
              <a:t>SOURCE: Marianne Mooney and Heidi Silver-</a:t>
            </a:r>
            <a:r>
              <a:rPr lang="en-US" sz="4000" dirty="0" err="1" smtClean="0"/>
              <a:t>Pacuilla</a:t>
            </a:r>
            <a:r>
              <a:rPr lang="en-US" sz="4000" dirty="0" smtClean="0"/>
              <a:t>, Literacy, Employment and Youth with Learning disabilities  Sept 2010</a:t>
            </a:r>
          </a:p>
        </p:txBody>
      </p:sp>
    </p:spTree>
    <p:extLst>
      <p:ext uri="{BB962C8B-B14F-4D97-AF65-F5344CB8AC3E}">
        <p14:creationId xmlns:p14="http://schemas.microsoft.com/office/powerpoint/2010/main" val="3266090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Workplace Struggles for Students</a:t>
            </a:r>
          </a:p>
        </p:txBody>
      </p:sp>
      <p:sp>
        <p:nvSpPr>
          <p:cNvPr id="3" name="Content Placeholder 2"/>
          <p:cNvSpPr>
            <a:spLocks noGrp="1"/>
          </p:cNvSpPr>
          <p:nvPr>
            <p:ph idx="1"/>
          </p:nvPr>
        </p:nvSpPr>
        <p:spPr/>
        <p:txBody>
          <a:bodyPr>
            <a:normAutofit fontScale="92500" lnSpcReduction="10000"/>
          </a:bodyPr>
          <a:lstStyle/>
          <a:p>
            <a:pPr lvl="0"/>
            <a:r>
              <a:rPr lang="en-US" sz="2400" b="1" dirty="0" smtClean="0">
                <a:solidFill>
                  <a:prstClr val="black"/>
                </a:solidFill>
              </a:rPr>
              <a:t>Accuracy</a:t>
            </a:r>
            <a:r>
              <a:rPr lang="en-US" sz="2400" b="1" dirty="0">
                <a:solidFill>
                  <a:prstClr val="black"/>
                </a:solidFill>
              </a:rPr>
              <a:t>:</a:t>
            </a:r>
          </a:p>
          <a:p>
            <a:pPr lvl="1"/>
            <a:r>
              <a:rPr lang="en-US" sz="2300" dirty="0">
                <a:solidFill>
                  <a:prstClr val="black"/>
                </a:solidFill>
              </a:rPr>
              <a:t> Due to ongoing reading and math challenges they make errors</a:t>
            </a:r>
          </a:p>
          <a:p>
            <a:pPr lvl="0"/>
            <a:r>
              <a:rPr lang="en-US" sz="2400" b="1" dirty="0">
                <a:solidFill>
                  <a:prstClr val="black"/>
                </a:solidFill>
              </a:rPr>
              <a:t>Efficiency:</a:t>
            </a:r>
          </a:p>
          <a:p>
            <a:pPr lvl="1"/>
            <a:r>
              <a:rPr lang="en-US" sz="2300" dirty="0">
                <a:solidFill>
                  <a:prstClr val="black"/>
                </a:solidFill>
              </a:rPr>
              <a:t>Students can be slower, struggle to comprehend demands and complete tasks in an organized </a:t>
            </a:r>
            <a:r>
              <a:rPr lang="en-US" sz="2300" dirty="0" smtClean="0">
                <a:solidFill>
                  <a:prstClr val="black"/>
                </a:solidFill>
              </a:rPr>
              <a:t>way</a:t>
            </a:r>
          </a:p>
          <a:p>
            <a:pPr lvl="1"/>
            <a:endParaRPr lang="en-US" sz="2300" dirty="0">
              <a:solidFill>
                <a:prstClr val="black"/>
              </a:solidFill>
            </a:endParaRPr>
          </a:p>
          <a:p>
            <a:pPr lvl="1"/>
            <a:endParaRPr lang="en-US" sz="2300" dirty="0" smtClean="0">
              <a:solidFill>
                <a:prstClr val="black"/>
              </a:solidFill>
            </a:endParaRPr>
          </a:p>
          <a:p>
            <a:pPr marL="0" lvl="0" indent="0">
              <a:buNone/>
            </a:pPr>
            <a:endParaRPr lang="en-US" sz="1000" dirty="0">
              <a:solidFill>
                <a:prstClr val="black"/>
              </a:solidFill>
            </a:endParaRPr>
          </a:p>
          <a:p>
            <a:pPr marL="0" lvl="0" indent="0">
              <a:buNone/>
            </a:pPr>
            <a:endParaRPr lang="en-US" sz="1000" dirty="0" smtClean="0">
              <a:solidFill>
                <a:prstClr val="black"/>
              </a:solidFill>
            </a:endParaRPr>
          </a:p>
          <a:p>
            <a:pPr marL="0" lvl="0" indent="0">
              <a:buNone/>
            </a:pPr>
            <a:endParaRPr lang="en-US" sz="1000" dirty="0">
              <a:solidFill>
                <a:prstClr val="black"/>
              </a:solidFill>
            </a:endParaRPr>
          </a:p>
          <a:p>
            <a:pPr marL="0" lvl="0" indent="0">
              <a:buNone/>
            </a:pPr>
            <a:endParaRPr lang="en-US" sz="1000" dirty="0" smtClean="0">
              <a:solidFill>
                <a:prstClr val="black"/>
              </a:solidFill>
            </a:endParaRPr>
          </a:p>
          <a:p>
            <a:pPr marL="0" lvl="0" indent="0">
              <a:buNone/>
            </a:pPr>
            <a:endParaRPr lang="en-US" sz="1000" dirty="0">
              <a:solidFill>
                <a:prstClr val="black"/>
              </a:solidFill>
            </a:endParaRPr>
          </a:p>
          <a:p>
            <a:pPr marL="0" lvl="0" indent="0">
              <a:buNone/>
            </a:pPr>
            <a:endParaRPr lang="en-US" sz="1000" dirty="0" smtClean="0">
              <a:solidFill>
                <a:prstClr val="black"/>
              </a:solidFill>
            </a:endParaRPr>
          </a:p>
          <a:p>
            <a:pPr marL="0" lvl="0" indent="0">
              <a:buNone/>
            </a:pPr>
            <a:endParaRPr lang="en-US" sz="1000" dirty="0">
              <a:solidFill>
                <a:prstClr val="black"/>
              </a:solidFill>
            </a:endParaRPr>
          </a:p>
          <a:p>
            <a:pPr marL="0" lvl="0" indent="0">
              <a:buNone/>
            </a:pPr>
            <a:endParaRPr lang="en-US" sz="1000" dirty="0" smtClean="0">
              <a:solidFill>
                <a:prstClr val="black"/>
              </a:solidFill>
            </a:endParaRPr>
          </a:p>
          <a:p>
            <a:pPr marL="0" lvl="0" indent="0">
              <a:buNone/>
            </a:pPr>
            <a:r>
              <a:rPr lang="en-US" sz="1000" dirty="0" smtClean="0">
                <a:solidFill>
                  <a:prstClr val="black"/>
                </a:solidFill>
              </a:rPr>
              <a:t>SOURCE: Marianne Mooney and Heidi Silver-</a:t>
            </a:r>
            <a:r>
              <a:rPr lang="en-US" sz="1000" dirty="0" err="1" smtClean="0">
                <a:solidFill>
                  <a:prstClr val="black"/>
                </a:solidFill>
              </a:rPr>
              <a:t>Pacuilla</a:t>
            </a:r>
            <a:r>
              <a:rPr lang="en-US" sz="1000" dirty="0" smtClean="0">
                <a:solidFill>
                  <a:prstClr val="black"/>
                </a:solidFill>
              </a:rPr>
              <a:t>, Literacy, Employment and Youth with Learning disabilities  Sept 2010</a:t>
            </a:r>
          </a:p>
          <a:p>
            <a:pPr marL="0" indent="0">
              <a:buNone/>
            </a:pPr>
            <a:endParaRPr lang="en-US" sz="2700" dirty="0">
              <a:solidFill>
                <a:prstClr val="black"/>
              </a:solidFill>
            </a:endParaRPr>
          </a:p>
          <a:p>
            <a:endParaRPr lang="en-US" dirty="0"/>
          </a:p>
        </p:txBody>
      </p:sp>
    </p:spTree>
    <p:extLst>
      <p:ext uri="{BB962C8B-B14F-4D97-AF65-F5344CB8AC3E}">
        <p14:creationId xmlns:p14="http://schemas.microsoft.com/office/powerpoint/2010/main" val="42728302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Workplace Skills</a:t>
            </a:r>
            <a:endParaRPr lang="en-US" dirty="0"/>
          </a:p>
        </p:txBody>
      </p:sp>
      <p:sp>
        <p:nvSpPr>
          <p:cNvPr id="3" name="Content Placeholder 2"/>
          <p:cNvSpPr>
            <a:spLocks noGrp="1"/>
          </p:cNvSpPr>
          <p:nvPr>
            <p:ph idx="1"/>
          </p:nvPr>
        </p:nvSpPr>
        <p:spPr/>
        <p:txBody>
          <a:bodyPr>
            <a:normAutofit fontScale="25000" lnSpcReduction="20000"/>
          </a:bodyPr>
          <a:lstStyle/>
          <a:p>
            <a:r>
              <a:rPr lang="en-US" sz="7200" dirty="0" smtClean="0"/>
              <a:t>In </a:t>
            </a:r>
            <a:r>
              <a:rPr lang="en-US" sz="7200" dirty="0"/>
              <a:t>the 1990s, several initiatives attempted to classify the types of skills needed to succeed in the workplace and adult life. Included among these efforts were the 1991 Secretary of Labor’s Commission on Achieving Necessary Skills (SCANS) and the Equipped for the Future Framework (EFF), which was the result of a 10-year initiative by the National Institute for Literacy (NIFL). The NIFL effort is the most holistic in that it addresses some key foundational “hard skills,” specifically reading, writing, and math skills along with the important soft skills needed not only in the workplace but as members of families and society. </a:t>
            </a:r>
            <a:endParaRPr lang="en-US" sz="7200" dirty="0" smtClean="0"/>
          </a:p>
          <a:p>
            <a:endParaRPr lang="en-US" sz="7200" b="1" dirty="0"/>
          </a:p>
          <a:p>
            <a:r>
              <a:rPr lang="en-US" sz="8000" b="1" dirty="0" smtClean="0"/>
              <a:t>Communication Skills </a:t>
            </a:r>
          </a:p>
          <a:p>
            <a:pPr lvl="1"/>
            <a:r>
              <a:rPr lang="en-US" sz="7200" dirty="0"/>
              <a:t>Reading with comprehension</a:t>
            </a:r>
          </a:p>
          <a:p>
            <a:pPr lvl="1"/>
            <a:r>
              <a:rPr lang="en-US" sz="7200" dirty="0"/>
              <a:t>Writing down ideas</a:t>
            </a:r>
          </a:p>
          <a:p>
            <a:pPr lvl="1"/>
            <a:r>
              <a:rPr lang="en-US" sz="7200" dirty="0"/>
              <a:t>Speaking to others</a:t>
            </a:r>
          </a:p>
          <a:p>
            <a:pPr lvl="1"/>
            <a:r>
              <a:rPr lang="en-US" sz="7200" dirty="0"/>
              <a:t>Listening with understanding</a:t>
            </a:r>
          </a:p>
          <a:p>
            <a:pPr lvl="1"/>
            <a:r>
              <a:rPr lang="en-US" sz="7200" dirty="0" smtClean="0"/>
              <a:t>Observing</a:t>
            </a:r>
          </a:p>
          <a:p>
            <a:endParaRPr lang="en-US" sz="7600" dirty="0"/>
          </a:p>
          <a:p>
            <a:endParaRPr lang="en-US" sz="3600" b="1" dirty="0" smtClean="0"/>
          </a:p>
          <a:p>
            <a:endParaRPr lang="en-US" sz="3600" dirty="0" smtClean="0"/>
          </a:p>
          <a:p>
            <a:pPr marL="0" indent="0">
              <a:buNone/>
            </a:pPr>
            <a:r>
              <a:rPr lang="en-US" sz="4800" dirty="0" smtClean="0"/>
              <a:t>SOURCE: Helping youth develop soft skills for Success  Navigating the road to work  NCWD</a:t>
            </a:r>
          </a:p>
          <a:p>
            <a:pPr marL="0" indent="0">
              <a:buNone/>
            </a:pPr>
            <a:endParaRPr lang="en-US" sz="1000"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962400"/>
            <a:ext cx="2286000" cy="1714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2450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Workplace Skills</a:t>
            </a:r>
            <a:endParaRPr lang="en-US" dirty="0"/>
          </a:p>
        </p:txBody>
      </p:sp>
      <p:sp>
        <p:nvSpPr>
          <p:cNvPr id="3" name="Content Placeholder 2"/>
          <p:cNvSpPr>
            <a:spLocks noGrp="1"/>
          </p:cNvSpPr>
          <p:nvPr>
            <p:ph idx="1"/>
          </p:nvPr>
        </p:nvSpPr>
        <p:spPr/>
        <p:txBody>
          <a:bodyPr>
            <a:normAutofit lnSpcReduction="10000"/>
          </a:bodyPr>
          <a:lstStyle/>
          <a:p>
            <a:pPr lvl="0"/>
            <a:r>
              <a:rPr lang="en-US" sz="2000" b="1" dirty="0">
                <a:solidFill>
                  <a:prstClr val="black"/>
                </a:solidFill>
              </a:rPr>
              <a:t>Interpersonal Skills </a:t>
            </a:r>
          </a:p>
          <a:p>
            <a:pPr lvl="1"/>
            <a:r>
              <a:rPr lang="en-US" sz="1800" dirty="0">
                <a:solidFill>
                  <a:prstClr val="black"/>
                </a:solidFill>
              </a:rPr>
              <a:t>Negotiating with co-workers</a:t>
            </a:r>
          </a:p>
          <a:p>
            <a:pPr lvl="1"/>
            <a:r>
              <a:rPr lang="en-US" sz="1800" dirty="0">
                <a:solidFill>
                  <a:prstClr val="black"/>
                </a:solidFill>
              </a:rPr>
              <a:t>Advocacy</a:t>
            </a:r>
          </a:p>
          <a:p>
            <a:pPr lvl="1"/>
            <a:r>
              <a:rPr lang="en-US" sz="1800" dirty="0">
                <a:solidFill>
                  <a:prstClr val="black"/>
                </a:solidFill>
              </a:rPr>
              <a:t>Cooperation</a:t>
            </a:r>
          </a:p>
          <a:p>
            <a:pPr lvl="1"/>
            <a:r>
              <a:rPr lang="en-US" sz="1800" dirty="0">
                <a:solidFill>
                  <a:prstClr val="black"/>
                </a:solidFill>
              </a:rPr>
              <a:t>Willingness</a:t>
            </a:r>
          </a:p>
          <a:p>
            <a:pPr lvl="1"/>
            <a:r>
              <a:rPr lang="en-US" sz="1800" dirty="0" smtClean="0">
                <a:solidFill>
                  <a:prstClr val="black"/>
                </a:solidFill>
              </a:rPr>
              <a:t>Flexibility</a:t>
            </a:r>
            <a:endParaRPr lang="en-US" sz="2000" b="1" dirty="0" smtClean="0"/>
          </a:p>
          <a:p>
            <a:r>
              <a:rPr lang="en-US" sz="2000" b="1" dirty="0" smtClean="0"/>
              <a:t>Decision Making Skills </a:t>
            </a:r>
          </a:p>
          <a:p>
            <a:pPr lvl="1"/>
            <a:r>
              <a:rPr lang="en-US" sz="1800" dirty="0"/>
              <a:t>Problem solving</a:t>
            </a:r>
          </a:p>
          <a:p>
            <a:pPr lvl="1"/>
            <a:r>
              <a:rPr lang="en-US" sz="1800" dirty="0"/>
              <a:t>Planning</a:t>
            </a:r>
          </a:p>
          <a:p>
            <a:pPr lvl="1"/>
            <a:r>
              <a:rPr lang="en-US" sz="1800" dirty="0"/>
              <a:t>Restructuring day</a:t>
            </a:r>
          </a:p>
          <a:p>
            <a:pPr lvl="1"/>
            <a:r>
              <a:rPr lang="en-US" sz="1800" dirty="0"/>
              <a:t>When/where to reach when </a:t>
            </a:r>
            <a:r>
              <a:rPr lang="en-US" sz="1800" dirty="0" smtClean="0"/>
              <a:t>stuck</a:t>
            </a:r>
            <a:endParaRPr lang="en-US" sz="1800" dirty="0"/>
          </a:p>
          <a:p>
            <a:pPr marL="0" indent="0">
              <a:buNone/>
            </a:pPr>
            <a:endParaRPr lang="en-US" sz="2000" dirty="0"/>
          </a:p>
          <a:p>
            <a:pPr marL="0" lvl="0" indent="0">
              <a:buNone/>
            </a:pPr>
            <a:endParaRPr lang="en-US" sz="1200" dirty="0" smtClean="0">
              <a:solidFill>
                <a:prstClr val="black"/>
              </a:solidFill>
            </a:endParaRPr>
          </a:p>
          <a:p>
            <a:pPr marL="0" lvl="0" indent="0">
              <a:buNone/>
            </a:pPr>
            <a:endParaRPr lang="en-US" sz="1200" dirty="0">
              <a:solidFill>
                <a:prstClr val="black"/>
              </a:solidFill>
            </a:endParaRPr>
          </a:p>
          <a:p>
            <a:pPr marL="0" lvl="0" indent="0">
              <a:buNone/>
            </a:pPr>
            <a:r>
              <a:rPr lang="en-US" sz="1200" dirty="0" smtClean="0">
                <a:solidFill>
                  <a:prstClr val="black"/>
                </a:solidFill>
              </a:rPr>
              <a:t>SOURCE</a:t>
            </a:r>
            <a:r>
              <a:rPr lang="en-US" sz="1200" dirty="0">
                <a:solidFill>
                  <a:prstClr val="black"/>
                </a:solidFill>
              </a:rPr>
              <a:t>: Helping youth develop soft skills for Success  Navigating the road to work  NCWD</a:t>
            </a:r>
          </a:p>
          <a:p>
            <a:pPr marL="0" indent="0">
              <a:buNone/>
            </a:pPr>
            <a:endParaRPr lang="en-US" sz="3600" dirty="0"/>
          </a:p>
          <a:p>
            <a:pPr marL="0" indent="0">
              <a:buNone/>
            </a:pPr>
            <a:endParaRPr lang="en-US" sz="1000" dirty="0" smtClean="0"/>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2133600"/>
            <a:ext cx="2143125" cy="2143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4688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Can Families Help? </a:t>
            </a:r>
            <a:endParaRPr lang="en-US" dirty="0"/>
          </a:p>
        </p:txBody>
      </p:sp>
      <p:sp>
        <p:nvSpPr>
          <p:cNvPr id="3" name="Content Placeholder 2"/>
          <p:cNvSpPr>
            <a:spLocks noGrp="1"/>
          </p:cNvSpPr>
          <p:nvPr>
            <p:ph sz="half" idx="1"/>
          </p:nvPr>
        </p:nvSpPr>
        <p:spPr/>
        <p:txBody>
          <a:bodyPr>
            <a:normAutofit lnSpcReduction="10000"/>
          </a:bodyPr>
          <a:lstStyle/>
          <a:p>
            <a:endParaRPr lang="en-US" b="1" dirty="0" smtClean="0"/>
          </a:p>
          <a:p>
            <a:r>
              <a:rPr lang="en-US" b="1" dirty="0" smtClean="0"/>
              <a:t>Encourage</a:t>
            </a:r>
            <a:r>
              <a:rPr lang="en-US" dirty="0" smtClean="0"/>
              <a:t> your child to have conversations with family and friends</a:t>
            </a:r>
          </a:p>
          <a:p>
            <a:r>
              <a:rPr lang="en-US" b="1" dirty="0" smtClean="0"/>
              <a:t>Ask</a:t>
            </a:r>
            <a:r>
              <a:rPr lang="en-US" dirty="0" smtClean="0"/>
              <a:t> your child if they understand what you are saying</a:t>
            </a:r>
          </a:p>
          <a:p>
            <a:r>
              <a:rPr lang="en-US" b="1" dirty="0" smtClean="0"/>
              <a:t>Increase</a:t>
            </a:r>
            <a:r>
              <a:rPr lang="en-US" dirty="0" smtClean="0"/>
              <a:t> number of directions to multi-step</a:t>
            </a:r>
          </a:p>
        </p:txBody>
      </p:sp>
      <p:sp>
        <p:nvSpPr>
          <p:cNvPr id="4" name="Content Placeholder 3"/>
          <p:cNvSpPr>
            <a:spLocks noGrp="1"/>
          </p:cNvSpPr>
          <p:nvPr>
            <p:ph sz="half" idx="2"/>
          </p:nvPr>
        </p:nvSpPr>
        <p:spPr/>
        <p:txBody>
          <a:bodyPr>
            <a:normAutofit lnSpcReduction="10000"/>
          </a:bodyPr>
          <a:lstStyle/>
          <a:p>
            <a:endParaRPr lang="en-US" b="1" dirty="0" smtClean="0"/>
          </a:p>
          <a:p>
            <a:r>
              <a:rPr lang="en-US" b="1" dirty="0" smtClean="0"/>
              <a:t>Help</a:t>
            </a:r>
            <a:r>
              <a:rPr lang="en-US" dirty="0" smtClean="0"/>
              <a:t> youth through </a:t>
            </a:r>
            <a:r>
              <a:rPr lang="en-US" dirty="0"/>
              <a:t>challenging situations</a:t>
            </a:r>
          </a:p>
          <a:p>
            <a:r>
              <a:rPr lang="en-US" b="1" dirty="0"/>
              <a:t>Talk</a:t>
            </a:r>
            <a:r>
              <a:rPr lang="en-US" dirty="0"/>
              <a:t> about their favorite TV shows</a:t>
            </a:r>
          </a:p>
          <a:p>
            <a:r>
              <a:rPr lang="en-US" b="1" dirty="0"/>
              <a:t>Talk</a:t>
            </a:r>
            <a:r>
              <a:rPr lang="en-US" dirty="0"/>
              <a:t> about their hobbies</a:t>
            </a:r>
          </a:p>
          <a:p>
            <a:pPr marL="0" indent="0">
              <a:buNone/>
            </a:pPr>
            <a:endParaRPr lang="en-US" dirty="0"/>
          </a:p>
        </p:txBody>
      </p:sp>
    </p:spTree>
    <p:extLst>
      <p:ext uri="{BB962C8B-B14F-4D97-AF65-F5344CB8AC3E}">
        <p14:creationId xmlns:p14="http://schemas.microsoft.com/office/powerpoint/2010/main" val="4116400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Behaviors for Families to Strengthen</a:t>
            </a:r>
            <a:endParaRPr lang="en-US" dirty="0"/>
          </a:p>
        </p:txBody>
      </p:sp>
      <p:sp>
        <p:nvSpPr>
          <p:cNvPr id="3" name="Content Placeholder 2"/>
          <p:cNvSpPr>
            <a:spLocks noGrp="1"/>
          </p:cNvSpPr>
          <p:nvPr>
            <p:ph idx="1"/>
          </p:nvPr>
        </p:nvSpPr>
        <p:spPr/>
        <p:txBody>
          <a:bodyPr/>
          <a:lstStyle/>
          <a:p>
            <a:r>
              <a:rPr lang="en-US" dirty="0" smtClean="0"/>
              <a:t>Shake hands</a:t>
            </a:r>
          </a:p>
          <a:p>
            <a:r>
              <a:rPr lang="en-US" dirty="0" smtClean="0"/>
              <a:t>Encourage them to “use their words”.</a:t>
            </a:r>
          </a:p>
          <a:p>
            <a:r>
              <a:rPr lang="en-US" dirty="0"/>
              <a:t>Encourage chores</a:t>
            </a:r>
          </a:p>
          <a:p>
            <a:pPr lvl="1"/>
            <a:r>
              <a:rPr lang="en-US" dirty="0" smtClean="0"/>
              <a:t>Let them assist with meals, cleanup</a:t>
            </a:r>
          </a:p>
          <a:p>
            <a:r>
              <a:rPr lang="en-US" dirty="0" smtClean="0"/>
              <a:t>Let child visit your workplace</a:t>
            </a:r>
          </a:p>
          <a:p>
            <a:r>
              <a:rPr lang="en-US" dirty="0" smtClean="0"/>
              <a:t>Give them responsibilities</a:t>
            </a:r>
            <a:endParaRPr lang="en-US" dirty="0"/>
          </a:p>
        </p:txBody>
      </p:sp>
      <p:pic>
        <p:nvPicPr>
          <p:cNvPr id="122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4800600"/>
            <a:ext cx="2142662" cy="1457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8298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Have Questions? Contact Us!</a:t>
            </a:r>
            <a:endParaRPr lang="en-US" sz="3600" dirty="0"/>
          </a:p>
        </p:txBody>
      </p:sp>
      <p:sp>
        <p:nvSpPr>
          <p:cNvPr id="3" name="Content Placeholder 2"/>
          <p:cNvSpPr>
            <a:spLocks noGrp="1"/>
          </p:cNvSpPr>
          <p:nvPr>
            <p:ph idx="1"/>
          </p:nvPr>
        </p:nvSpPr>
        <p:spPr/>
        <p:txBody>
          <a:bodyPr/>
          <a:lstStyle/>
          <a:p>
            <a:endParaRPr lang="en-US" dirty="0" smtClean="0"/>
          </a:p>
          <a:p>
            <a:endParaRPr lang="en-US" dirty="0" smtClean="0"/>
          </a:p>
          <a:p>
            <a:pPr marL="0" indent="0">
              <a:buNone/>
            </a:pPr>
            <a:endParaRPr lang="en-US" sz="2400" dirty="0" smtClean="0"/>
          </a:p>
          <a:p>
            <a:pPr marL="0" indent="0">
              <a:buNone/>
            </a:pPr>
            <a:endParaRPr lang="en-US" sz="2400" dirty="0" smtClean="0"/>
          </a:p>
          <a:p>
            <a:pPr marL="0" indent="0">
              <a:buNone/>
            </a:pPr>
            <a:r>
              <a:rPr lang="en-US" sz="2400" dirty="0" smtClean="0"/>
              <a:t>Joanne </a:t>
            </a:r>
            <a:r>
              <a:rPr lang="en-US" sz="2400" dirty="0" err="1" smtClean="0"/>
              <a:t>Delangelo</a:t>
            </a:r>
            <a:r>
              <a:rPr lang="en-US" sz="2400" dirty="0" smtClean="0"/>
              <a:t>, Director Community Based Training </a:t>
            </a:r>
          </a:p>
          <a:p>
            <a:pPr marL="0" indent="0">
              <a:buNone/>
            </a:pPr>
            <a:r>
              <a:rPr lang="en-US" dirty="0"/>
              <a:t>	</a:t>
            </a:r>
            <a:r>
              <a:rPr lang="en-US" dirty="0" smtClean="0"/>
              <a:t>	</a:t>
            </a:r>
            <a:r>
              <a:rPr lang="en-US" sz="2000" dirty="0" smtClean="0">
                <a:hlinkClick r:id="rId3"/>
              </a:rPr>
              <a:t>jdelangelo@fedcap.org</a:t>
            </a:r>
            <a:r>
              <a:rPr lang="en-US" sz="2000" dirty="0" smtClean="0"/>
              <a:t> </a:t>
            </a:r>
            <a:endParaRPr lang="en-US" dirty="0"/>
          </a:p>
          <a:p>
            <a:pPr marL="0" indent="0">
              <a:buNone/>
            </a:pPr>
            <a:r>
              <a:rPr lang="en-US" sz="2400" dirty="0" smtClean="0"/>
              <a:t>Mary Beth Cournoyer, Family Navigators Coordinator </a:t>
            </a:r>
          </a:p>
          <a:p>
            <a:pPr marL="0" indent="0">
              <a:buNone/>
            </a:pPr>
            <a:r>
              <a:rPr lang="en-US" dirty="0"/>
              <a:t>	</a:t>
            </a:r>
            <a:r>
              <a:rPr lang="en-US" dirty="0" smtClean="0"/>
              <a:t>	</a:t>
            </a:r>
            <a:r>
              <a:rPr lang="en-US" sz="2000" dirty="0" smtClean="0">
                <a:hlinkClick r:id="rId4"/>
              </a:rPr>
              <a:t>mcournoyer@fedcap.org</a:t>
            </a:r>
            <a:r>
              <a:rPr lang="en-US" sz="2000" dirty="0" smtClean="0"/>
              <a:t> </a:t>
            </a: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429000" y="1807029"/>
            <a:ext cx="2591162" cy="1228897"/>
          </a:xfrm>
          <a:prstGeom prst="rect">
            <a:avLst/>
          </a:prstGeom>
        </p:spPr>
      </p:pic>
    </p:spTree>
    <p:extLst>
      <p:ext uri="{BB962C8B-B14F-4D97-AF65-F5344CB8AC3E}">
        <p14:creationId xmlns:p14="http://schemas.microsoft.com/office/powerpoint/2010/main" val="3441268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Agenda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Reasons Students Aren't Hired </a:t>
            </a:r>
          </a:p>
          <a:p>
            <a:r>
              <a:rPr lang="en-US" dirty="0" smtClean="0"/>
              <a:t>Defining Job Aptitudes</a:t>
            </a:r>
          </a:p>
          <a:p>
            <a:r>
              <a:rPr lang="en-US" dirty="0" smtClean="0"/>
              <a:t>Defining Job Attitudes</a:t>
            </a:r>
          </a:p>
          <a:p>
            <a:r>
              <a:rPr lang="en-US" dirty="0" smtClean="0"/>
              <a:t>Examine Job </a:t>
            </a:r>
            <a:r>
              <a:rPr lang="en-US" dirty="0"/>
              <a:t>M</a:t>
            </a:r>
            <a:r>
              <a:rPr lang="en-US" dirty="0" smtClean="0"/>
              <a:t>atching </a:t>
            </a:r>
            <a:r>
              <a:rPr lang="en-US" dirty="0"/>
              <a:t>P</a:t>
            </a:r>
            <a:r>
              <a:rPr lang="en-US" dirty="0" smtClean="0"/>
              <a:t>rocess </a:t>
            </a:r>
          </a:p>
          <a:p>
            <a:r>
              <a:rPr lang="en-US" dirty="0" smtClean="0"/>
              <a:t>Discuss Specific </a:t>
            </a:r>
            <a:r>
              <a:rPr lang="en-US" dirty="0"/>
              <a:t>S</a:t>
            </a:r>
            <a:r>
              <a:rPr lang="en-US" dirty="0" smtClean="0"/>
              <a:t>kills for Pairing </a:t>
            </a:r>
            <a:r>
              <a:rPr lang="en-US" dirty="0"/>
              <a:t>S</a:t>
            </a:r>
            <a:r>
              <a:rPr lang="en-US" dirty="0" smtClean="0"/>
              <a:t>tudents with Jobs</a:t>
            </a:r>
          </a:p>
          <a:p>
            <a:r>
              <a:rPr lang="en-US" dirty="0" smtClean="0"/>
              <a:t>Job Analysis - Benefits for Students and Businesses</a:t>
            </a:r>
          </a:p>
          <a:p>
            <a:r>
              <a:rPr lang="en-US" dirty="0" smtClean="0"/>
              <a:t>Workplace Literacy: Struggles and Skills</a:t>
            </a:r>
          </a:p>
          <a:p>
            <a:r>
              <a:rPr lang="en-US" dirty="0" smtClean="0"/>
              <a:t>Families Role in Process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381000"/>
            <a:ext cx="1685925" cy="18102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95299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Reasons Students Aren’t Hired </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Grooming/Dress</a:t>
            </a:r>
          </a:p>
          <a:p>
            <a:pPr lvl="1"/>
            <a:r>
              <a:rPr lang="en-US" dirty="0" smtClean="0"/>
              <a:t>Neatness</a:t>
            </a:r>
          </a:p>
          <a:p>
            <a:pPr lvl="1"/>
            <a:r>
              <a:rPr lang="en-US" dirty="0" smtClean="0"/>
              <a:t>Cleanliness</a:t>
            </a:r>
          </a:p>
          <a:p>
            <a:pPr lvl="1"/>
            <a:r>
              <a:rPr lang="en-US" dirty="0" smtClean="0"/>
              <a:t>Appropriateness</a:t>
            </a:r>
          </a:p>
          <a:p>
            <a:r>
              <a:rPr lang="en-US" dirty="0" smtClean="0"/>
              <a:t>Absenteeism </a:t>
            </a:r>
          </a:p>
          <a:p>
            <a:r>
              <a:rPr lang="en-US" dirty="0" smtClean="0"/>
              <a:t>Lack of Respectful Behavior</a:t>
            </a:r>
          </a:p>
          <a:p>
            <a:r>
              <a:rPr lang="en-US" dirty="0" smtClean="0"/>
              <a:t>Social Media</a:t>
            </a:r>
          </a:p>
          <a:p>
            <a:pPr lvl="1"/>
            <a:r>
              <a:rPr lang="en-US" dirty="0" smtClean="0"/>
              <a:t>Constantly looking at their cell phones</a:t>
            </a:r>
          </a:p>
          <a:p>
            <a:r>
              <a:rPr lang="en-US" dirty="0"/>
              <a:t>L</a:t>
            </a:r>
            <a:r>
              <a:rPr lang="en-US" dirty="0" smtClean="0"/>
              <a:t>ack of Enthusiasm</a:t>
            </a:r>
          </a:p>
          <a:p>
            <a:pPr lvl="1"/>
            <a:r>
              <a:rPr lang="en-US" dirty="0" smtClean="0"/>
              <a:t>Doesn’t take Initiative </a:t>
            </a:r>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Poor Time Management </a:t>
            </a:r>
          </a:p>
          <a:p>
            <a:r>
              <a:rPr lang="en-US" dirty="0" smtClean="0"/>
              <a:t>Lack of Accuracy and Thoroughness </a:t>
            </a:r>
          </a:p>
          <a:p>
            <a:r>
              <a:rPr lang="en-US" dirty="0" smtClean="0"/>
              <a:t>Reactions to Pressure</a:t>
            </a:r>
          </a:p>
          <a:p>
            <a:pPr lvl="1"/>
            <a:r>
              <a:rPr lang="en-US" dirty="0" smtClean="0"/>
              <a:t>Time Restraints </a:t>
            </a:r>
          </a:p>
          <a:p>
            <a:pPr lvl="1"/>
            <a:r>
              <a:rPr lang="en-US" dirty="0" smtClean="0"/>
              <a:t>Demands</a:t>
            </a:r>
          </a:p>
          <a:p>
            <a:pPr marL="402336" lvl="1" indent="0">
              <a:buNone/>
            </a:pPr>
            <a:endParaRPr lang="en-US" dirty="0" smtClean="0"/>
          </a:p>
          <a:p>
            <a:endParaRPr lang="en-US" dirty="0" smtClean="0"/>
          </a:p>
          <a:p>
            <a:pPr marL="82296" indent="0">
              <a:buNone/>
            </a:pP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635273"/>
            <a:ext cx="1710586"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5573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Simply Put…</a:t>
            </a:r>
            <a:endParaRPr lang="en-US" dirty="0"/>
          </a:p>
        </p:txBody>
      </p:sp>
      <p:sp>
        <p:nvSpPr>
          <p:cNvPr id="3" name="Content Placeholder 2"/>
          <p:cNvSpPr>
            <a:spLocks noGrp="1"/>
          </p:cNvSpPr>
          <p:nvPr>
            <p:ph idx="1"/>
          </p:nvPr>
        </p:nvSpPr>
        <p:spPr>
          <a:xfrm>
            <a:off x="533400" y="1562100"/>
            <a:ext cx="8229600" cy="4525963"/>
          </a:xfrm>
        </p:spPr>
        <p:txBody>
          <a:bodyPr>
            <a:noAutofit/>
          </a:bodyPr>
          <a:lstStyle/>
          <a:p>
            <a:pPr marL="0" indent="0">
              <a:buNone/>
            </a:pPr>
            <a:endParaRPr lang="en-US" sz="4800" dirty="0" smtClean="0"/>
          </a:p>
          <a:p>
            <a:pPr marL="0" indent="0">
              <a:buNone/>
            </a:pPr>
            <a:r>
              <a:rPr lang="en-US" sz="4800" dirty="0"/>
              <a:t>	</a:t>
            </a:r>
            <a:r>
              <a:rPr lang="en-US" sz="4800" dirty="0" smtClean="0"/>
              <a:t>	Attitude	Aptitude </a:t>
            </a:r>
          </a:p>
          <a:p>
            <a:pPr marL="0" indent="0" algn="ctr">
              <a:buNone/>
            </a:pPr>
            <a:r>
              <a:rPr lang="en-US" sz="4800" dirty="0" smtClean="0"/>
              <a:t>Altitude!</a:t>
            </a:r>
          </a:p>
          <a:p>
            <a:pPr marL="0" indent="0" algn="ctr">
              <a:buNone/>
            </a:pPr>
            <a:r>
              <a:rPr lang="en-US" sz="4800" dirty="0" smtClean="0"/>
              <a:t> </a:t>
            </a:r>
            <a:endParaRPr lang="en-US" sz="4800" dirty="0"/>
          </a:p>
        </p:txBody>
      </p:sp>
      <p:sp>
        <p:nvSpPr>
          <p:cNvPr id="4" name="Plus 3"/>
          <p:cNvSpPr/>
          <p:nvPr/>
        </p:nvSpPr>
        <p:spPr>
          <a:xfrm>
            <a:off x="4648200" y="2626178"/>
            <a:ext cx="381000" cy="381000"/>
          </a:xfrm>
          <a:prstGeom prst="mathPlus">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qual 4"/>
          <p:cNvSpPr/>
          <p:nvPr/>
        </p:nvSpPr>
        <p:spPr>
          <a:xfrm>
            <a:off x="7467600" y="2626178"/>
            <a:ext cx="381000" cy="416378"/>
          </a:xfrm>
          <a:prstGeom prst="mathEqual">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0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Job Aptitudes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Aptitudes</a:t>
            </a:r>
            <a:r>
              <a:rPr lang="en-US" dirty="0" smtClean="0"/>
              <a:t> are your “natural talents”. </a:t>
            </a:r>
          </a:p>
          <a:p>
            <a:pPr lvl="1"/>
            <a:r>
              <a:rPr lang="en-US" dirty="0"/>
              <a:t>	</a:t>
            </a:r>
            <a:r>
              <a:rPr lang="en-US" dirty="0" smtClean="0"/>
              <a:t>Jobs where students excel will be jobs they naturally enjoy.</a:t>
            </a:r>
          </a:p>
          <a:p>
            <a:pPr lvl="2"/>
            <a:r>
              <a:rPr lang="en-US" dirty="0" smtClean="0"/>
              <a:t>Creative– likes to think outside the box</a:t>
            </a:r>
          </a:p>
          <a:p>
            <a:pPr lvl="2"/>
            <a:r>
              <a:rPr lang="en-US" dirty="0" smtClean="0"/>
              <a:t>Dexterity– works well with hands, tools</a:t>
            </a:r>
          </a:p>
          <a:p>
            <a:pPr lvl="2"/>
            <a:r>
              <a:rPr lang="en-US" dirty="0" smtClean="0"/>
              <a:t>Mobility and Stamina– likes to be mobile, outside</a:t>
            </a:r>
          </a:p>
          <a:p>
            <a:pPr lvl="2"/>
            <a:r>
              <a:rPr lang="en-US" dirty="0" smtClean="0"/>
              <a:t>Memory– can spot differences, recall information</a:t>
            </a:r>
          </a:p>
          <a:p>
            <a:pPr lvl="2"/>
            <a:r>
              <a:rPr lang="en-US" dirty="0" smtClean="0"/>
              <a:t>Learning– understands instructions, makes judgments, reasons, solves problems</a:t>
            </a:r>
          </a:p>
          <a:p>
            <a:pPr lvl="2"/>
            <a:r>
              <a:rPr lang="en-US" dirty="0" smtClean="0"/>
              <a:t>People person– good with kids, large crowds</a:t>
            </a:r>
          </a:p>
          <a:p>
            <a:pPr lvl="2"/>
            <a:r>
              <a:rPr lang="en-US" dirty="0" smtClean="0"/>
              <a:t>Perception– sees details in words and numbers</a:t>
            </a:r>
            <a:endParaRPr lang="en-US" dirty="0"/>
          </a:p>
        </p:txBody>
      </p:sp>
    </p:spTree>
    <p:extLst>
      <p:ext uri="{BB962C8B-B14F-4D97-AF65-F5344CB8AC3E}">
        <p14:creationId xmlns:p14="http://schemas.microsoft.com/office/powerpoint/2010/main" val="3595816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Job Attitudes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sz="3800" b="1" dirty="0" smtClean="0"/>
              <a:t>Attitudes</a:t>
            </a:r>
            <a:r>
              <a:rPr lang="en-US" sz="3800" dirty="0" smtClean="0"/>
              <a:t> are the feelings, beliefs and attachments to one’s job.</a:t>
            </a:r>
          </a:p>
          <a:p>
            <a:pPr lvl="1"/>
            <a:r>
              <a:rPr lang="en-US" dirty="0" smtClean="0"/>
              <a:t>Desire to work</a:t>
            </a:r>
          </a:p>
          <a:p>
            <a:pPr lvl="1"/>
            <a:r>
              <a:rPr lang="en-US" dirty="0" smtClean="0"/>
              <a:t>Committed to learning</a:t>
            </a:r>
          </a:p>
          <a:p>
            <a:pPr lvl="1"/>
            <a:r>
              <a:rPr lang="en-US" dirty="0" smtClean="0"/>
              <a:t>Flexible</a:t>
            </a:r>
          </a:p>
          <a:p>
            <a:pPr lvl="1"/>
            <a:r>
              <a:rPr lang="en-US" dirty="0" smtClean="0"/>
              <a:t>Desire to contribute</a:t>
            </a:r>
          </a:p>
          <a:p>
            <a:pPr lvl="1"/>
            <a:r>
              <a:rPr lang="en-US" dirty="0" smtClean="0"/>
              <a:t>Cooperative</a:t>
            </a:r>
          </a:p>
          <a:p>
            <a:pPr lvl="1"/>
            <a:r>
              <a:rPr lang="en-US" dirty="0" smtClean="0"/>
              <a:t>Caring</a:t>
            </a:r>
          </a:p>
          <a:p>
            <a:pPr lvl="1"/>
            <a:r>
              <a:rPr lang="en-US" dirty="0" smtClean="0"/>
              <a:t>Responsible</a:t>
            </a:r>
          </a:p>
          <a:p>
            <a:pPr lvl="1"/>
            <a:r>
              <a:rPr lang="en-US" dirty="0" smtClean="0"/>
              <a:t>Enthusiastic</a:t>
            </a: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4361778"/>
            <a:ext cx="1838325" cy="18301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33858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Job Matching Process</a:t>
            </a:r>
            <a:endParaRPr lang="en-US" dirty="0"/>
          </a:p>
        </p:txBody>
      </p:sp>
      <p:sp>
        <p:nvSpPr>
          <p:cNvPr id="3" name="Content Placeholder 2"/>
          <p:cNvSpPr>
            <a:spLocks noGrp="1"/>
          </p:cNvSpPr>
          <p:nvPr>
            <p:ph idx="1"/>
          </p:nvPr>
        </p:nvSpPr>
        <p:spPr/>
        <p:txBody>
          <a:bodyPr>
            <a:normAutofit/>
          </a:bodyPr>
          <a:lstStyle/>
          <a:p>
            <a:pPr marL="0" indent="0">
              <a:buNone/>
            </a:pPr>
            <a:r>
              <a:rPr lang="en-US" sz="3000" dirty="0" smtClean="0"/>
              <a:t>In order to create individualized “Employability” we look at 2 things:</a:t>
            </a:r>
            <a:endParaRPr lang="en-US" dirty="0" smtClean="0"/>
          </a:p>
          <a:p>
            <a:pPr lvl="1"/>
            <a:r>
              <a:rPr lang="en-US" dirty="0" smtClean="0"/>
              <a:t>Students skills, preferences, capacities, interests, expectations and qualifications.</a:t>
            </a:r>
          </a:p>
          <a:p>
            <a:pPr lvl="1"/>
            <a:r>
              <a:rPr lang="en-US" dirty="0" smtClean="0"/>
              <a:t>Business Industry requirements, Employer Expectations and Work </a:t>
            </a:r>
            <a:r>
              <a:rPr lang="en-US" dirty="0"/>
              <a:t>C</a:t>
            </a:r>
            <a:r>
              <a:rPr lang="en-US" dirty="0" smtClean="0"/>
              <a:t>ulture as indicated in the job description.</a:t>
            </a:r>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5105400"/>
            <a:ext cx="3952875" cy="1152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6238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Job Matching Specifics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Hard Skills: Refers to Employer standards of performance, specific tasks to be performed</a:t>
            </a:r>
          </a:p>
          <a:p>
            <a:r>
              <a:rPr lang="en-US" dirty="0" smtClean="0"/>
              <a:t>Soft </a:t>
            </a:r>
            <a:r>
              <a:rPr lang="en-US" dirty="0"/>
              <a:t>S</a:t>
            </a:r>
            <a:r>
              <a:rPr lang="en-US" dirty="0" smtClean="0"/>
              <a:t>kills: Social and Interpersonal expectations</a:t>
            </a:r>
          </a:p>
          <a:p>
            <a:r>
              <a:rPr lang="en-US" dirty="0" smtClean="0"/>
              <a:t>Environmental </a:t>
            </a:r>
            <a:r>
              <a:rPr lang="en-US" dirty="0"/>
              <a:t>C</a:t>
            </a:r>
            <a:r>
              <a:rPr lang="en-US" dirty="0" smtClean="0"/>
              <a:t>onditions: Define the physical layout, temperatures, stairs</a:t>
            </a:r>
          </a:p>
          <a:p>
            <a:r>
              <a:rPr lang="en-US" dirty="0" smtClean="0"/>
              <a:t>Demands:</a:t>
            </a:r>
          </a:p>
          <a:p>
            <a:pPr lvl="1"/>
            <a:r>
              <a:rPr lang="en-US" dirty="0" smtClean="0"/>
              <a:t>Physical </a:t>
            </a:r>
          </a:p>
          <a:p>
            <a:pPr lvl="1"/>
            <a:r>
              <a:rPr lang="en-US" dirty="0" smtClean="0"/>
              <a:t>Sensory</a:t>
            </a:r>
          </a:p>
          <a:p>
            <a:pPr lvl="1"/>
            <a:r>
              <a:rPr lang="en-US" dirty="0" smtClean="0"/>
              <a:t>Cognitive</a:t>
            </a:r>
            <a:endParaRPr lang="en-US"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3587" y="4876800"/>
            <a:ext cx="2238375" cy="895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52734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Job Analysis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Job analysis creates a means to demonstrate how the TASKS of a particular job and the ENVIRONMENT in which a job takes place, relates to students </a:t>
            </a:r>
            <a:r>
              <a:rPr lang="en-US" b="1" dirty="0" smtClean="0"/>
              <a:t>aptitudes</a:t>
            </a:r>
            <a:r>
              <a:rPr lang="en-US" dirty="0" smtClean="0"/>
              <a:t>, skills, preferences, interests and capacities. This results in:</a:t>
            </a:r>
          </a:p>
          <a:p>
            <a:endParaRPr lang="en-US" dirty="0" smtClean="0"/>
          </a:p>
          <a:p>
            <a:pPr lvl="1"/>
            <a:r>
              <a:rPr lang="en-US" dirty="0" smtClean="0"/>
              <a:t>Improved prospects for meaningful jobs</a:t>
            </a:r>
          </a:p>
          <a:p>
            <a:pPr lvl="1"/>
            <a:r>
              <a:rPr lang="en-US" dirty="0" smtClean="0"/>
              <a:t>Meets requirements of Student and Employer</a:t>
            </a:r>
          </a:p>
          <a:p>
            <a:pPr lvl="1"/>
            <a:r>
              <a:rPr lang="en-US" dirty="0" smtClean="0"/>
              <a:t>Provides the means to modify the job description so students with disabilities are not excluded</a:t>
            </a:r>
          </a:p>
          <a:p>
            <a:pPr lvl="1"/>
            <a:r>
              <a:rPr lang="en-US" dirty="0" smtClean="0"/>
              <a:t>Fosters growth in on-the-job training, work study</a:t>
            </a:r>
            <a:r>
              <a:rPr lang="en-US" dirty="0"/>
              <a:t> </a:t>
            </a:r>
            <a:r>
              <a:rPr lang="en-US" dirty="0" smtClean="0"/>
              <a:t>and internships</a:t>
            </a:r>
          </a:p>
          <a:p>
            <a:pPr lvl="1"/>
            <a:r>
              <a:rPr lang="en-US" dirty="0" smtClean="0"/>
              <a:t>Introduces job coaching</a:t>
            </a:r>
          </a:p>
          <a:p>
            <a:pPr lvl="1"/>
            <a:r>
              <a:rPr lang="en-US" dirty="0" smtClean="0"/>
              <a:t>Accesses natural supports to the workplace culture</a:t>
            </a:r>
          </a:p>
          <a:p>
            <a:pPr lvl="1"/>
            <a:r>
              <a:rPr lang="en-US" dirty="0" smtClean="0"/>
              <a:t>Creates opportunity for building teams that are diverse in talents, skills and </a:t>
            </a:r>
            <a:r>
              <a:rPr lang="en-US" b="1" dirty="0" smtClean="0"/>
              <a:t>abilities</a:t>
            </a:r>
            <a:r>
              <a:rPr lang="en-US" dirty="0" smtClean="0"/>
              <a:t> to drive success in the workforce</a:t>
            </a:r>
            <a:endParaRPr lang="en-US" dirty="0"/>
          </a:p>
        </p:txBody>
      </p:sp>
    </p:spTree>
    <p:extLst>
      <p:ext uri="{BB962C8B-B14F-4D97-AF65-F5344CB8AC3E}">
        <p14:creationId xmlns:p14="http://schemas.microsoft.com/office/powerpoint/2010/main" val="25155847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295</TotalTime>
  <Words>805</Words>
  <Application>Microsoft Office PowerPoint</Application>
  <PresentationFormat>On-screen Show (4:3)</PresentationFormat>
  <Paragraphs>216</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Solstice</vt:lpstr>
      <vt:lpstr>The Transition Series:  Assessing Work Aptitudes and Attitudes of Students in Transition</vt:lpstr>
      <vt:lpstr>Agenda</vt:lpstr>
      <vt:lpstr>Reasons Students Aren’t Hired </vt:lpstr>
      <vt:lpstr>Simply Put…</vt:lpstr>
      <vt:lpstr>Job Aptitudes</vt:lpstr>
      <vt:lpstr>Job Attitudes</vt:lpstr>
      <vt:lpstr>Job Matching Process</vt:lpstr>
      <vt:lpstr>Job Matching Specifics</vt:lpstr>
      <vt:lpstr>Job Analysis</vt:lpstr>
      <vt:lpstr>What Do Businesses Look For?</vt:lpstr>
      <vt:lpstr>Workplace Literacy</vt:lpstr>
      <vt:lpstr>Workplace Struggles for Students</vt:lpstr>
      <vt:lpstr>Workplace Struggles for Students</vt:lpstr>
      <vt:lpstr>Workplace Skills</vt:lpstr>
      <vt:lpstr>Workplace Skills</vt:lpstr>
      <vt:lpstr>How Can Families Help? </vt:lpstr>
      <vt:lpstr>Behaviors for Families to Strengthen</vt:lpstr>
      <vt:lpstr>Have Questions? Contact Us!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Work Aptitudes and Attitudes of Students in Transition</dc:title>
  <dc:creator>MaryBeth Cournoyer</dc:creator>
  <cp:lastModifiedBy>Joanne DelAngelo</cp:lastModifiedBy>
  <cp:revision>33</cp:revision>
  <cp:lastPrinted>2014-10-16T17:44:59Z</cp:lastPrinted>
  <dcterms:created xsi:type="dcterms:W3CDTF">2014-10-16T13:11:04Z</dcterms:created>
  <dcterms:modified xsi:type="dcterms:W3CDTF">2014-10-16T19:34:42Z</dcterms:modified>
</cp:coreProperties>
</file>